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6"/>
  </p:handoutMasterIdLst>
  <p:sldIdLst>
    <p:sldId id="322" r:id="rId2"/>
    <p:sldId id="265" r:id="rId3"/>
    <p:sldId id="288" r:id="rId4"/>
    <p:sldId id="329" r:id="rId5"/>
    <p:sldId id="287" r:id="rId6"/>
    <p:sldId id="324" r:id="rId7"/>
    <p:sldId id="340" r:id="rId8"/>
    <p:sldId id="325" r:id="rId9"/>
    <p:sldId id="307" r:id="rId10"/>
    <p:sldId id="350" r:id="rId11"/>
    <p:sldId id="341" r:id="rId12"/>
    <p:sldId id="352" r:id="rId13"/>
    <p:sldId id="308" r:id="rId14"/>
    <p:sldId id="309" r:id="rId15"/>
    <p:sldId id="317" r:id="rId16"/>
    <p:sldId id="272" r:id="rId17"/>
    <p:sldId id="356" r:id="rId18"/>
    <p:sldId id="354" r:id="rId19"/>
    <p:sldId id="355" r:id="rId20"/>
    <p:sldId id="273" r:id="rId21"/>
    <p:sldId id="274" r:id="rId22"/>
    <p:sldId id="315" r:id="rId23"/>
    <p:sldId id="275" r:id="rId24"/>
    <p:sldId id="310" r:id="rId25"/>
    <p:sldId id="312" r:id="rId26"/>
    <p:sldId id="377" r:id="rId27"/>
    <p:sldId id="331" r:id="rId28"/>
    <p:sldId id="267" r:id="rId29"/>
    <p:sldId id="330" r:id="rId30"/>
    <p:sldId id="339" r:id="rId31"/>
    <p:sldId id="298" r:id="rId32"/>
    <p:sldId id="318" r:id="rId33"/>
    <p:sldId id="368" r:id="rId34"/>
    <p:sldId id="369" r:id="rId35"/>
    <p:sldId id="299" r:id="rId36"/>
    <p:sldId id="342" r:id="rId37"/>
    <p:sldId id="306" r:id="rId38"/>
    <p:sldId id="305" r:id="rId39"/>
    <p:sldId id="334" r:id="rId40"/>
    <p:sldId id="333" r:id="rId41"/>
    <p:sldId id="335" r:id="rId42"/>
    <p:sldId id="337" r:id="rId43"/>
    <p:sldId id="336" r:id="rId44"/>
    <p:sldId id="376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224" y="-138"/>
      </p:cViewPr>
      <p:guideLst>
        <p:guide orient="horz" pos="2160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1392E-F376-4608-954B-38D48D4BB3CF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4B3A-E5CA-4B4D-A95F-A93C8AD24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D9C29-6D27-4CCD-8330-5797C996C02D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282DB-E2A2-49BA-BCCA-DC52B80CD0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ttishpower.com/carbon_capture_storage/images/cutaway_large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rivieramm.com/article/Navigator-Gas-extends-ethylene-envelope-30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Documents and Settings\iet001\Desktop\Carbon-cycle-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642918"/>
            <a:ext cx="3786214" cy="2643206"/>
          </a:xfrm>
          <a:prstGeom prst="rect">
            <a:avLst/>
          </a:prstGeom>
          <a:noFill/>
        </p:spPr>
      </p:pic>
      <p:pic>
        <p:nvPicPr>
          <p:cNvPr id="6" name="Picture 2" descr="Geological storage of C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714752"/>
            <a:ext cx="3659304" cy="2636336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3643338"/>
            <a:ext cx="3857652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://www.global-greenhouse-warming.com/images/CC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4953" y="674958"/>
            <a:ext cx="3843327" cy="275404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43438" y="71414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and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357290" y="3643314"/>
            <a:ext cx="3929090" cy="1214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8662" y="528560"/>
            <a:ext cx="4645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Capture processes and systems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4850" y="1018744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Compression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282" y="3071810"/>
            <a:ext cx="677108" cy="14420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GB" sz="1600" dirty="0" smtClean="0">
                <a:latin typeface="Arial" pitchFamily="34" charset="0"/>
                <a:cs typeface="Arial" pitchFamily="34" charset="0"/>
              </a:rPr>
              <a:t>Fossil fuels Biomass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4850" y="237606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Compression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58082" y="57148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Concentration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0"/>
          <p:cNvGrpSpPr/>
          <p:nvPr/>
        </p:nvGrpSpPr>
        <p:grpSpPr>
          <a:xfrm>
            <a:off x="250001" y="947306"/>
            <a:ext cx="7093787" cy="1410124"/>
            <a:chOff x="250001" y="804430"/>
            <a:chExt cx="7093787" cy="1410124"/>
          </a:xfrm>
        </p:grpSpPr>
        <p:sp>
          <p:nvSpPr>
            <p:cNvPr id="62" name="Rectangle 61"/>
            <p:cNvSpPr/>
            <p:nvPr/>
          </p:nvSpPr>
          <p:spPr>
            <a:xfrm>
              <a:off x="1357290" y="804430"/>
              <a:ext cx="3929090" cy="12144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43042" y="1323750"/>
              <a:ext cx="1792478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Industrial process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643702" y="1285860"/>
              <a:ext cx="700086" cy="414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43042" y="857232"/>
              <a:ext cx="2226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itchFamily="34" charset="0"/>
                  <a:cs typeface="Arial" pitchFamily="34" charset="0"/>
                </a:rPr>
                <a:t>Industrial Separation</a:t>
              </a:r>
              <a:endParaRPr lang="en-US" sz="16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857620" y="1178703"/>
              <a:ext cx="1285884" cy="6286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separation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Trapezoid 4"/>
            <p:cNvSpPr/>
            <p:nvPr/>
          </p:nvSpPr>
          <p:spPr>
            <a:xfrm rot="5400000">
              <a:off x="5601608" y="1317579"/>
              <a:ext cx="263832" cy="350896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0001" y="1200640"/>
              <a:ext cx="1000132" cy="58477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Raw Material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00760" y="1876000"/>
              <a:ext cx="89159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Product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Straight Arrow Connector 51"/>
            <p:cNvCxnSpPr>
              <a:stCxn id="30" idx="3"/>
              <a:endCxn id="3" idx="1"/>
            </p:cNvCxnSpPr>
            <p:nvPr/>
          </p:nvCxnSpPr>
          <p:spPr>
            <a:xfrm flipV="1">
              <a:off x="1250133" y="1493027"/>
              <a:ext cx="392909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" idx="3"/>
              <a:endCxn id="15" idx="1"/>
            </p:cNvCxnSpPr>
            <p:nvPr/>
          </p:nvCxnSpPr>
          <p:spPr>
            <a:xfrm>
              <a:off x="3435520" y="1493027"/>
              <a:ext cx="422100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5" idx="3"/>
              <a:endCxn id="5" idx="2"/>
            </p:cNvCxnSpPr>
            <p:nvPr/>
          </p:nvCxnSpPr>
          <p:spPr>
            <a:xfrm>
              <a:off x="5143504" y="1493027"/>
              <a:ext cx="414572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" idx="0"/>
              <a:endCxn id="7" idx="1"/>
            </p:cNvCxnSpPr>
            <p:nvPr/>
          </p:nvCxnSpPr>
          <p:spPr>
            <a:xfrm>
              <a:off x="5908972" y="1493027"/>
              <a:ext cx="734730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5" idx="3"/>
              <a:endCxn id="44" idx="1"/>
            </p:cNvCxnSpPr>
            <p:nvPr/>
          </p:nvCxnSpPr>
          <p:spPr>
            <a:xfrm>
              <a:off x="5143504" y="1493027"/>
              <a:ext cx="857256" cy="55225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14" idx="3"/>
            <a:endCxn id="16" idx="1"/>
          </p:cNvCxnSpPr>
          <p:nvPr/>
        </p:nvCxnSpPr>
        <p:spPr>
          <a:xfrm>
            <a:off x="2920956" y="2857496"/>
            <a:ext cx="9366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88"/>
          <p:cNvGrpSpPr/>
          <p:nvPr/>
        </p:nvGrpSpPr>
        <p:grpSpPr>
          <a:xfrm>
            <a:off x="1357290" y="2285992"/>
            <a:ext cx="7301148" cy="1312285"/>
            <a:chOff x="1357290" y="2285992"/>
            <a:chExt cx="7301148" cy="1312285"/>
          </a:xfrm>
        </p:grpSpPr>
        <p:sp>
          <p:nvSpPr>
            <p:cNvPr id="65" name="Rectangle 64"/>
            <p:cNvSpPr/>
            <p:nvPr/>
          </p:nvSpPr>
          <p:spPr>
            <a:xfrm>
              <a:off x="1357290" y="2285992"/>
              <a:ext cx="3929090" cy="1250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657996" y="2650329"/>
              <a:ext cx="700086" cy="414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43042" y="2311775"/>
              <a:ext cx="18598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itchFamily="34" charset="0"/>
                  <a:cs typeface="Arial" pitchFamily="34" charset="0"/>
                </a:rPr>
                <a:t>Post-combustion</a:t>
              </a:r>
              <a:endParaRPr lang="en-US" sz="16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3042" y="2688219"/>
              <a:ext cx="1277914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Combustion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57620" y="2543172"/>
              <a:ext cx="1285884" cy="6286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separation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1670" y="3169031"/>
              <a:ext cx="434734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Air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4398" y="3259723"/>
              <a:ext cx="1449436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Heat &amp; Power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 rot="5400000">
              <a:off x="5601608" y="2682048"/>
              <a:ext cx="263832" cy="350896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06923" y="26431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latin typeface="Arial" pitchFamily="34" charset="0"/>
                  <a:cs typeface="Arial" pitchFamily="34" charset="0"/>
                </a:rPr>
                <a:t>3-15%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9" name="Straight Arrow Connector 68"/>
            <p:cNvCxnSpPr>
              <a:stCxn id="16" idx="3"/>
              <a:endCxn id="36" idx="2"/>
            </p:cNvCxnSpPr>
            <p:nvPr/>
          </p:nvCxnSpPr>
          <p:spPr>
            <a:xfrm>
              <a:off x="5143504" y="2857496"/>
              <a:ext cx="414572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36" idx="0"/>
              <a:endCxn id="8" idx="1"/>
            </p:cNvCxnSpPr>
            <p:nvPr/>
          </p:nvCxnSpPr>
          <p:spPr>
            <a:xfrm>
              <a:off x="5908972" y="2857496"/>
              <a:ext cx="749024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14" idx="3"/>
            </p:cNvCxnSpPr>
            <p:nvPr/>
          </p:nvCxnSpPr>
          <p:spPr>
            <a:xfrm>
              <a:off x="2920956" y="2857496"/>
              <a:ext cx="3222680" cy="571504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7" idx="1"/>
              <a:endCxn id="14" idx="1"/>
            </p:cNvCxnSpPr>
            <p:nvPr/>
          </p:nvCxnSpPr>
          <p:spPr>
            <a:xfrm rot="10800000">
              <a:off x="1643042" y="2857496"/>
              <a:ext cx="428628" cy="480812"/>
            </a:xfrm>
            <a:prstGeom prst="bentConnector3">
              <a:avLst>
                <a:gd name="adj1" fmla="val 153333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/>
          <p:cNvCxnSpPr>
            <a:stCxn id="31" idx="2"/>
          </p:cNvCxnSpPr>
          <p:nvPr/>
        </p:nvCxnSpPr>
        <p:spPr>
          <a:xfrm rot="16200000" flipH="1">
            <a:off x="568790" y="4497887"/>
            <a:ext cx="986861" cy="10187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31" idx="3"/>
            <a:endCxn id="14" idx="1"/>
          </p:cNvCxnSpPr>
          <p:nvPr/>
        </p:nvCxnSpPr>
        <p:spPr>
          <a:xfrm flipV="1">
            <a:off x="891390" y="2857496"/>
            <a:ext cx="751652" cy="9353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31" idx="3"/>
            <a:endCxn id="24" idx="1"/>
          </p:cNvCxnSpPr>
          <p:nvPr/>
        </p:nvCxnSpPr>
        <p:spPr>
          <a:xfrm>
            <a:off x="891390" y="3792826"/>
            <a:ext cx="751652" cy="41267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91"/>
          <p:cNvGrpSpPr/>
          <p:nvPr/>
        </p:nvGrpSpPr>
        <p:grpSpPr>
          <a:xfrm>
            <a:off x="1643042" y="3643314"/>
            <a:ext cx="7079516" cy="1553000"/>
            <a:chOff x="1643042" y="3643314"/>
            <a:chExt cx="7079516" cy="1553000"/>
          </a:xfrm>
        </p:grpSpPr>
        <p:sp>
          <p:nvSpPr>
            <p:cNvPr id="9" name="Rounded Rectangle 8"/>
            <p:cNvSpPr/>
            <p:nvPr/>
          </p:nvSpPr>
          <p:spPr>
            <a:xfrm>
              <a:off x="6786578" y="3998333"/>
              <a:ext cx="700086" cy="414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00694" y="4429132"/>
              <a:ext cx="700086" cy="414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H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43042" y="3643314"/>
              <a:ext cx="1745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itchFamily="34" charset="0"/>
                  <a:cs typeface="Arial" pitchFamily="34" charset="0"/>
                </a:rPr>
                <a:t>Pre-combustion</a:t>
              </a:r>
              <a:endParaRPr lang="en-US" sz="16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3042" y="4036223"/>
              <a:ext cx="1907895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Gasification/reform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00232" y="4500570"/>
              <a:ext cx="1561646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Air/O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+ steam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857620" y="3891176"/>
              <a:ext cx="1285884" cy="6286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H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&amp;CO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separation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rapezoid 38"/>
            <p:cNvSpPr/>
            <p:nvPr/>
          </p:nvSpPr>
          <p:spPr>
            <a:xfrm rot="5400000">
              <a:off x="5601608" y="4030052"/>
              <a:ext cx="263832" cy="350896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94850" y="3733388"/>
              <a:ext cx="1391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Compression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78831" y="4857760"/>
              <a:ext cx="1566454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Other Products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42803" y="3988362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latin typeface="Arial" pitchFamily="34" charset="0"/>
                  <a:cs typeface="Arial" pitchFamily="34" charset="0"/>
                </a:rPr>
                <a:t>15-60%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6" name="Straight Arrow Connector 85"/>
            <p:cNvCxnSpPr>
              <a:stCxn id="24" idx="3"/>
              <a:endCxn id="26" idx="1"/>
            </p:cNvCxnSpPr>
            <p:nvPr/>
          </p:nvCxnSpPr>
          <p:spPr>
            <a:xfrm>
              <a:off x="3550937" y="4205500"/>
              <a:ext cx="306683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26" idx="3"/>
              <a:endCxn id="39" idx="2"/>
            </p:cNvCxnSpPr>
            <p:nvPr/>
          </p:nvCxnSpPr>
          <p:spPr>
            <a:xfrm>
              <a:off x="5143504" y="4205500"/>
              <a:ext cx="414572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39" idx="0"/>
              <a:endCxn id="9" idx="1"/>
            </p:cNvCxnSpPr>
            <p:nvPr/>
          </p:nvCxnSpPr>
          <p:spPr>
            <a:xfrm>
              <a:off x="5908972" y="4205500"/>
              <a:ext cx="877606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778831" y="4467022"/>
              <a:ext cx="1449436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Heat &amp; Power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3" name="Elbow Connector 92"/>
            <p:cNvCxnSpPr>
              <a:stCxn id="25" idx="1"/>
              <a:endCxn id="24" idx="1"/>
            </p:cNvCxnSpPr>
            <p:nvPr/>
          </p:nvCxnSpPr>
          <p:spPr>
            <a:xfrm rot="10800000">
              <a:off x="1643042" y="4205501"/>
              <a:ext cx="357190" cy="464347"/>
            </a:xfrm>
            <a:prstGeom prst="bentConnector3">
              <a:avLst>
                <a:gd name="adj1" fmla="val 13721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95"/>
            <p:cNvCxnSpPr>
              <a:stCxn id="26" idx="2"/>
              <a:endCxn id="11" idx="1"/>
            </p:cNvCxnSpPr>
            <p:nvPr/>
          </p:nvCxnSpPr>
          <p:spPr>
            <a:xfrm rot="16200000" flipH="1">
              <a:off x="4942391" y="4077995"/>
              <a:ext cx="116475" cy="1000132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1" idx="3"/>
              <a:endCxn id="91" idx="1"/>
            </p:cNvCxnSpPr>
            <p:nvPr/>
          </p:nvCxnSpPr>
          <p:spPr>
            <a:xfrm>
              <a:off x="6200780" y="4636299"/>
              <a:ext cx="578051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" idx="3"/>
              <a:endCxn id="45" idx="1"/>
            </p:cNvCxnSpPr>
            <p:nvPr/>
          </p:nvCxnSpPr>
          <p:spPr>
            <a:xfrm>
              <a:off x="6200780" y="4636299"/>
              <a:ext cx="578051" cy="3907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3"/>
          <p:cNvGrpSpPr/>
          <p:nvPr/>
        </p:nvGrpSpPr>
        <p:grpSpPr>
          <a:xfrm>
            <a:off x="1357290" y="5000636"/>
            <a:ext cx="7365268" cy="1571636"/>
            <a:chOff x="1357290" y="5000636"/>
            <a:chExt cx="7365268" cy="1571636"/>
          </a:xfrm>
        </p:grpSpPr>
        <p:sp>
          <p:nvSpPr>
            <p:cNvPr id="63" name="Rectangle 62"/>
            <p:cNvSpPr/>
            <p:nvPr/>
          </p:nvSpPr>
          <p:spPr>
            <a:xfrm>
              <a:off x="1357290" y="5000636"/>
              <a:ext cx="3929090" cy="1214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15140" y="5286388"/>
              <a:ext cx="700086" cy="414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071802" y="5715016"/>
              <a:ext cx="1285884" cy="6286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separation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57752" y="6233718"/>
              <a:ext cx="434734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Air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71670" y="5857892"/>
              <a:ext cx="478016" cy="3385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sz="16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 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rapezoid 41"/>
            <p:cNvSpPr/>
            <p:nvPr/>
          </p:nvSpPr>
          <p:spPr>
            <a:xfrm rot="5400000">
              <a:off x="5601608" y="5318107"/>
              <a:ext cx="263832" cy="350896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94850" y="5090710"/>
              <a:ext cx="1391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Compression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43042" y="5000636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err="1" smtClean="0">
                  <a:latin typeface="Arial" pitchFamily="34" charset="0"/>
                  <a:cs typeface="Arial" pitchFamily="34" charset="0"/>
                </a:rPr>
                <a:t>Oxyfuel</a:t>
              </a:r>
              <a:endParaRPr lang="en-US" sz="16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42803" y="53578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latin typeface="Arial" pitchFamily="34" charset="0"/>
                  <a:cs typeface="Arial" pitchFamily="34" charset="0"/>
                </a:rPr>
                <a:t>95-99%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43042" y="5324278"/>
              <a:ext cx="1277914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Combustion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0" name="Straight Arrow Connector 99"/>
            <p:cNvCxnSpPr>
              <a:stCxn id="28" idx="1"/>
              <a:endCxn id="27" idx="3"/>
            </p:cNvCxnSpPr>
            <p:nvPr/>
          </p:nvCxnSpPr>
          <p:spPr>
            <a:xfrm rot="10800000">
              <a:off x="4357686" y="6029341"/>
              <a:ext cx="500066" cy="37365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27" idx="1"/>
              <a:endCxn id="29" idx="3"/>
            </p:cNvCxnSpPr>
            <p:nvPr/>
          </p:nvCxnSpPr>
          <p:spPr>
            <a:xfrm rot="10800000">
              <a:off x="2549686" y="6027170"/>
              <a:ext cx="522116" cy="217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105"/>
            <p:cNvCxnSpPr>
              <a:stCxn id="29" idx="1"/>
              <a:endCxn id="61" idx="1"/>
            </p:cNvCxnSpPr>
            <p:nvPr/>
          </p:nvCxnSpPr>
          <p:spPr>
            <a:xfrm rot="10800000">
              <a:off x="1643042" y="5493555"/>
              <a:ext cx="428628" cy="533614"/>
            </a:xfrm>
            <a:prstGeom prst="bentConnector3">
              <a:avLst>
                <a:gd name="adj1" fmla="val 153333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61" idx="3"/>
              <a:endCxn id="42" idx="2"/>
            </p:cNvCxnSpPr>
            <p:nvPr/>
          </p:nvCxnSpPr>
          <p:spPr>
            <a:xfrm>
              <a:off x="2920956" y="5493555"/>
              <a:ext cx="2637120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2" idx="0"/>
              <a:endCxn id="10" idx="1"/>
            </p:cNvCxnSpPr>
            <p:nvPr/>
          </p:nvCxnSpPr>
          <p:spPr>
            <a:xfrm>
              <a:off x="5908972" y="5493555"/>
              <a:ext cx="806168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551456" y="5715016"/>
              <a:ext cx="1449436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Heat &amp; Power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7" name="Straight Arrow Connector 126"/>
            <p:cNvCxnSpPr>
              <a:stCxn id="61" idx="3"/>
              <a:endCxn id="111" idx="1"/>
            </p:cNvCxnSpPr>
            <p:nvPr/>
          </p:nvCxnSpPr>
          <p:spPr>
            <a:xfrm>
              <a:off x="2920956" y="5493555"/>
              <a:ext cx="2630500" cy="3907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/>
          <p:cNvSpPr txBox="1"/>
          <p:nvPr/>
        </p:nvSpPr>
        <p:spPr>
          <a:xfrm>
            <a:off x="8672484" y="5526361"/>
            <a:ext cx="400110" cy="118878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IPCC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7" name="Straight Arrow Connector 86"/>
          <p:cNvCxnSpPr>
            <a:stCxn id="31" idx="0"/>
            <a:endCxn id="3" idx="1"/>
          </p:cNvCxnSpPr>
          <p:nvPr/>
        </p:nvCxnSpPr>
        <p:spPr>
          <a:xfrm rot="5400000" flipH="1" flipV="1">
            <a:off x="379986" y="1808754"/>
            <a:ext cx="1435907" cy="109020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23528" y="2420888"/>
          <a:ext cx="835292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1224136"/>
                <a:gridCol w="1872208"/>
                <a:gridCol w="1656184"/>
                <a:gridCol w="108012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Technology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Research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Demonstration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Economically feasible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Mature Market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Post-combustion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endParaRPr lang="en-US" b="1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Pre-combustion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endParaRPr lang="en-US" b="1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Oxyfuel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combustion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endParaRPr lang="en-US" b="1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Industrial separation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endParaRPr lang="en-US" b="1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7224" y="142852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Maturity of capture technology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7160" y="5978743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IPCC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7743" y="571480"/>
            <a:ext cx="523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Difference between</a:t>
            </a:r>
          </a:p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captured and 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emissions avoided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1046" y="5097733"/>
            <a:ext cx="400110" cy="118878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IPCC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50066" y="3607595"/>
            <a:ext cx="407196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86050" y="5643578"/>
            <a:ext cx="514353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86050" y="1857364"/>
            <a:ext cx="3643338" cy="1143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35"/>
          <p:cNvGrpSpPr/>
          <p:nvPr/>
        </p:nvGrpSpPr>
        <p:grpSpPr>
          <a:xfrm>
            <a:off x="2786050" y="4214818"/>
            <a:ext cx="5000660" cy="1143008"/>
            <a:chOff x="2786050" y="4214818"/>
            <a:chExt cx="5000660" cy="1143008"/>
          </a:xfrm>
        </p:grpSpPr>
        <p:sp>
          <p:nvSpPr>
            <p:cNvPr id="14" name="Rectangle 13"/>
            <p:cNvSpPr/>
            <p:nvPr/>
          </p:nvSpPr>
          <p:spPr>
            <a:xfrm>
              <a:off x="2786050" y="4214818"/>
              <a:ext cx="5000660" cy="1143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86116" y="4214818"/>
              <a:ext cx="4500594" cy="11430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7215206" y="1214422"/>
            <a:ext cx="571504" cy="500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7215206" y="1857364"/>
            <a:ext cx="571504" cy="500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858148" y="135729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Emitted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58148" y="20002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Captured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 flipH="1" flipV="1">
            <a:off x="2928926" y="3857628"/>
            <a:ext cx="71438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6072198" y="3357562"/>
            <a:ext cx="71438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7393801" y="3821909"/>
            <a:ext cx="785818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86116" y="3500438"/>
            <a:ext cx="3143272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86116" y="4000504"/>
            <a:ext cx="4500594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00496" y="30596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avoided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00496" y="364331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captured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5879" y="224420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Reference Plant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5879" y="4601656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With CCS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7620" y="5715016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produced (kg/kWh)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572264" y="5898888"/>
            <a:ext cx="1428760" cy="158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7157" y="6021288"/>
            <a:ext cx="8435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sz="2000" b="1" i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sz="2000" b="1" i="1" dirty="0" smtClean="0">
                <a:latin typeface="Arial" pitchFamily="34" charset="0"/>
                <a:cs typeface="Arial" pitchFamily="34" charset="0"/>
              </a:rPr>
              <a:t> capture may increase fuel needs of coal-fired plant by 25 – 40%</a:t>
            </a:r>
            <a:endParaRPr lang="en-GB" sz="2000" b="1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571612"/>
            <a:ext cx="75956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Before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can be removed from flue gas first need to remove: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Particles – electrostatic precipitator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Contaminant gases such as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SOx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NOx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flue gas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desulpherisation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3929066"/>
            <a:ext cx="8286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Particle and contaminant free flue gas passed through chemical sorbent (amine-based) which absorbs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Other methods – membranes or solid sorbents – not as efficient/cost effective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4348" y="4214818"/>
            <a:ext cx="6415859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Flue gas cooled &amp; brought into contact with amine solution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bound to amine solution &amp; transported to stripper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Chemical reaction binding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with amine reversible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Amine solution regenerated in scrubber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Captured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compressed &amp; dehydrated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news.bbc.co.uk/nol/shared/bsp/hi/image_maps/08/1219000000/1219934094/img/post_combustion46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642918"/>
            <a:ext cx="5214974" cy="358109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910" y="649832"/>
            <a:ext cx="414340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Pros: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Feasible to retrofit to current industrial plants and power stations.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Existing technology - 60 years experience with amine solvents - but needs 10x scale-up.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Currently in use to capture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for soft drinks industry.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Cons: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High running costs – absorber and degraded solvents replacement.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Limited large scale operating experience.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142852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://www.power.alstom.com/home/about_us/clean_power_today/carbon_capture_storage_ccs/technology/postcombustion_capture/advanced_amine/_files/file_50504_5717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8187" y="1785926"/>
            <a:ext cx="4381531" cy="3286148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displayplus.net/bbs/data/solar_news/Toshiba_Co2_capture_techn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34" y="738187"/>
            <a:ext cx="6096000" cy="53816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24" y="142852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ototype Carbon Capture Unit Arriv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60" y="2238375"/>
            <a:ext cx="5715000" cy="2381250"/>
          </a:xfrm>
          <a:prstGeom prst="rect">
            <a:avLst/>
          </a:prstGeom>
          <a:noFill/>
        </p:spPr>
      </p:pic>
      <p:pic>
        <p:nvPicPr>
          <p:cNvPr id="4098" name="Picture 2" descr="Prototype Carbon Capture Unit Schematic - Click here for larger versi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1214422"/>
            <a:ext cx="5486566" cy="44291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57148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464344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Scottish Power  -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Longannet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14348" y="4214818"/>
            <a:ext cx="6415859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Flue gas cooled &amp; brought into contact with amine solution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bound to amine solution &amp; transported to stripper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Chemical reaction binding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with amine reversible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Amine solution regenerated in scrubber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Captured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compressed &amp; dehydrated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news.bbc.co.uk/nol/shared/bsp/hi/image_maps/08/1219000000/1219934094/img/post_combustion46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500042"/>
            <a:ext cx="5214974" cy="358109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714480" y="500042"/>
            <a:ext cx="2286016" cy="571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928662" y="57148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910" y="1007022"/>
            <a:ext cx="414340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Pros: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Feasible to retrofit to current industrial plants and power stations.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Existing technology - 60 years experience with amine solvents - but needs 10x scale-up.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Currently in use to capture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for soft drinks industry.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Cons: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High running costs – absorber and degraded solvents replacement.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Limited large scale operating experience.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4265" y="57148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Post-Combustion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://www.power.alstom.com/home/about_us/clean_power_today/carbon_capture_storage_ccs/technology/postcombustion_capture/advanced_amine/_files/file_50504_5717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8187" y="1785926"/>
            <a:ext cx="4381531" cy="328614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Documents and Settings\iet001\Desktop\Carbon-cycle-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7" y="562012"/>
            <a:ext cx="8563009" cy="58246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220" y="142852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Pre-combustion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220" y="987966"/>
            <a:ext cx="44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GB" sz="2000" b="1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stage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to produce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syngas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(H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+ CO)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2220" y="150017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Two routes: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65765" y="2071678"/>
            <a:ext cx="5006499" cy="917259"/>
            <a:chOff x="1214414" y="2381007"/>
            <a:chExt cx="5006499" cy="917259"/>
          </a:xfrm>
        </p:grpSpPr>
        <p:sp>
          <p:nvSpPr>
            <p:cNvPr id="5" name="TextBox 4"/>
            <p:cNvSpPr txBox="1"/>
            <p:nvPr/>
          </p:nvSpPr>
          <p:spPr>
            <a:xfrm>
              <a:off x="1214414" y="2381007"/>
              <a:ext cx="500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GB" dirty="0" smtClean="0">
                  <a:latin typeface="Arial" pitchFamily="34" charset="0"/>
                  <a:cs typeface="Arial" pitchFamily="34" charset="0"/>
                </a:rPr>
                <a:t>Steam reforming – steam added to primary fuel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60177" y="2928934"/>
              <a:ext cx="4150955" cy="369332"/>
              <a:chOff x="1914530" y="3536157"/>
              <a:chExt cx="4150955" cy="369332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357554" y="3720029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1914530" y="3536157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 smtClean="0">
                    <a:latin typeface="Arial" pitchFamily="34" charset="0"/>
                    <a:cs typeface="Arial" pitchFamily="34" charset="0"/>
                  </a:rPr>
                  <a:t>CxHy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 + xH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O </a:t>
                </a:r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00496" y="3536157"/>
                <a:ext cx="2064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 smtClean="0">
                    <a:latin typeface="Arial" pitchFamily="34" charset="0"/>
                    <a:cs typeface="Arial" pitchFamily="34" charset="0"/>
                  </a:rPr>
                  <a:t>xCO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 + (x + y/2)H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 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565765" y="3143248"/>
            <a:ext cx="4942379" cy="940836"/>
            <a:chOff x="1500166" y="4357694"/>
            <a:chExt cx="4942379" cy="940836"/>
          </a:xfrm>
        </p:grpSpPr>
        <p:sp>
          <p:nvSpPr>
            <p:cNvPr id="11" name="TextBox 10"/>
            <p:cNvSpPr txBox="1"/>
            <p:nvPr/>
          </p:nvSpPr>
          <p:spPr>
            <a:xfrm>
              <a:off x="1500166" y="4357694"/>
              <a:ext cx="4942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61950" indent="-361950"/>
              <a:r>
                <a:rPr lang="en-GB" dirty="0" smtClean="0">
                  <a:latin typeface="Arial" pitchFamily="34" charset="0"/>
                  <a:cs typeface="Arial" pitchFamily="34" charset="0"/>
                </a:rPr>
                <a:t>Partial oxidation of gaseous fuels (gasification)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965544" y="4929198"/>
              <a:ext cx="3718144" cy="369332"/>
              <a:chOff x="1904912" y="5322107"/>
              <a:chExt cx="3718144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04912" y="5322107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 smtClean="0">
                    <a:latin typeface="Arial" pitchFamily="34" charset="0"/>
                    <a:cs typeface="Arial" pitchFamily="34" charset="0"/>
                  </a:rPr>
                  <a:t>CxHy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 + x/2O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endParaRPr lang="en-US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3357554" y="5505979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00496" y="5322107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 smtClean="0">
                    <a:latin typeface="Arial" pitchFamily="34" charset="0"/>
                    <a:cs typeface="Arial" pitchFamily="34" charset="0"/>
                  </a:rPr>
                  <a:t>xCO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 + (y/2)H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endParaRPr lang="en-US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72220" y="4429132"/>
            <a:ext cx="6628738" cy="869398"/>
            <a:chOff x="1285852" y="4857760"/>
            <a:chExt cx="6628738" cy="869398"/>
          </a:xfrm>
        </p:grpSpPr>
        <p:sp>
          <p:nvSpPr>
            <p:cNvPr id="19" name="TextBox 18"/>
            <p:cNvSpPr txBox="1"/>
            <p:nvPr/>
          </p:nvSpPr>
          <p:spPr>
            <a:xfrm>
              <a:off x="1285852" y="4857760"/>
              <a:ext cx="6628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latin typeface="Arial" pitchFamily="34" charset="0"/>
                  <a:cs typeface="Arial" pitchFamily="34" charset="0"/>
                </a:rPr>
                <a:t>2nd stage 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water gas shift reaction to convert the CO into CO</a:t>
              </a:r>
              <a:r>
                <a:rPr lang="en-GB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092787" y="5357826"/>
              <a:ext cx="2824111" cy="369332"/>
              <a:chOff x="2500298" y="5607859"/>
              <a:chExt cx="2824111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500298" y="5607859"/>
                <a:ext cx="122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CO + H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O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214810" y="5607859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CO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 </a:t>
                </a:r>
                <a:r>
                  <a:rPr lang="en-GB" dirty="0" smtClean="0">
                    <a:latin typeface="Arial" pitchFamily="34" charset="0"/>
                    <a:cs typeface="Arial" pitchFamily="34" charset="0"/>
                  </a:rPr>
                  <a:t>+ H</a:t>
                </a:r>
                <a:r>
                  <a:rPr lang="en-GB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endParaRPr lang="en-US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3571868" y="5791731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Pre-combustion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8860" y="2000240"/>
            <a:ext cx="1000132" cy="321471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14612" y="3143248"/>
            <a:ext cx="461665" cy="828112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GB" b="1" dirty="0" err="1" smtClean="0"/>
              <a:t>Gasifier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00863" y="1214422"/>
            <a:ext cx="415498" cy="36933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O</a:t>
            </a:r>
            <a:r>
              <a:rPr lang="en-GB" baseline="-25000" dirty="0" smtClean="0"/>
              <a:t>2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845618"/>
            <a:ext cx="559769" cy="36933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2943051"/>
            <a:ext cx="1071570" cy="120032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Coal</a:t>
            </a:r>
          </a:p>
          <a:p>
            <a:r>
              <a:rPr lang="en-GB" dirty="0" smtClean="0"/>
              <a:t>Biomass</a:t>
            </a:r>
          </a:p>
          <a:p>
            <a:r>
              <a:rPr lang="en-GB" dirty="0" smtClean="0"/>
              <a:t>Industrial wastes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93405" y="4782933"/>
            <a:ext cx="10001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Sulphur recovery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71934" y="3145930"/>
            <a:ext cx="164307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 &amp; CO shift to H</a:t>
            </a:r>
            <a:r>
              <a:rPr lang="en-GB" baseline="-25000" dirty="0" smtClean="0"/>
              <a:t>2</a:t>
            </a:r>
            <a:r>
              <a:rPr lang="en-GB" dirty="0" smtClean="0"/>
              <a:t> &amp; CO</a:t>
            </a:r>
            <a:r>
              <a:rPr lang="en-GB" baseline="-25000" dirty="0" smtClean="0"/>
              <a:t>2</a:t>
            </a:r>
          </a:p>
          <a:p>
            <a:pPr algn="ctr"/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S removal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5071" y="4921432"/>
            <a:ext cx="91082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Sulphur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00958" y="3145930"/>
            <a:ext cx="118494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Hydrogen</a:t>
            </a:r>
          </a:p>
          <a:p>
            <a:pPr algn="ctr"/>
            <a:r>
              <a:rPr lang="en-GB" dirty="0" smtClean="0"/>
              <a:t>Ammonia</a:t>
            </a:r>
          </a:p>
          <a:p>
            <a:pPr algn="ctr"/>
            <a:r>
              <a:rPr lang="en-GB" dirty="0" smtClean="0"/>
              <a:t>F-T Liquids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10350" y="500042"/>
            <a:ext cx="2890740" cy="1785950"/>
            <a:chOff x="6000760" y="785794"/>
            <a:chExt cx="2890740" cy="1785950"/>
          </a:xfrm>
        </p:grpSpPr>
        <p:sp>
          <p:nvSpPr>
            <p:cNvPr id="9" name="Trapezoid 8"/>
            <p:cNvSpPr/>
            <p:nvPr/>
          </p:nvSpPr>
          <p:spPr>
            <a:xfrm rot="16200000">
              <a:off x="6306346" y="1443729"/>
              <a:ext cx="350896" cy="466691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/>
            <p:cNvSpPr/>
            <p:nvPr/>
          </p:nvSpPr>
          <p:spPr>
            <a:xfrm rot="16200000">
              <a:off x="6949288" y="1443729"/>
              <a:ext cx="350896" cy="466691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6710" y="1353909"/>
              <a:ext cx="1104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Electricity</a:t>
              </a:r>
            </a:p>
            <a:p>
              <a:pPr algn="ctr"/>
              <a:r>
                <a:rPr lang="en-GB" dirty="0" smtClean="0"/>
                <a:t>Steam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3636" y="928670"/>
              <a:ext cx="15001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Combined cycle power block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9355" y="1857364"/>
              <a:ext cx="142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Gas &amp; Steam Turbines</a:t>
              </a:r>
              <a:endParaRPr lang="en-US" sz="16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715140" y="1677074"/>
              <a:ext cx="17625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358082" y="1676227"/>
              <a:ext cx="428628" cy="16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000760" y="785794"/>
              <a:ext cx="1857388" cy="1785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00694" y="2428868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Clean </a:t>
            </a:r>
            <a:r>
              <a:rPr lang="en-GB" dirty="0" err="1" smtClean="0"/>
              <a:t>syngas</a:t>
            </a:r>
            <a:r>
              <a:rPr lang="en-GB" dirty="0" smtClean="0"/>
              <a:t> (H</a:t>
            </a:r>
            <a:r>
              <a:rPr lang="en-GB" baseline="-25000" dirty="0" smtClean="0"/>
              <a:t>2</a:t>
            </a:r>
            <a:r>
              <a:rPr lang="en-GB" dirty="0" smtClean="0"/>
              <a:t> + CO)</a:t>
            </a:r>
            <a:endParaRPr lang="en-US" dirty="0"/>
          </a:p>
        </p:txBody>
      </p:sp>
      <p:cxnSp>
        <p:nvCxnSpPr>
          <p:cNvPr id="28" name="Shape 27"/>
          <p:cNvCxnSpPr>
            <a:stCxn id="6" idx="3"/>
            <a:endCxn id="3" idx="0"/>
          </p:cNvCxnSpPr>
          <p:nvPr/>
        </p:nvCxnSpPr>
        <p:spPr>
          <a:xfrm>
            <a:off x="1916361" y="1399088"/>
            <a:ext cx="1012565" cy="601152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8" idx="3"/>
            <a:endCxn id="3" idx="0"/>
          </p:cNvCxnSpPr>
          <p:nvPr/>
        </p:nvCxnSpPr>
        <p:spPr>
          <a:xfrm flipV="1">
            <a:off x="1357290" y="2000240"/>
            <a:ext cx="1571636" cy="1542976"/>
          </a:xfrm>
          <a:prstGeom prst="bentConnector4">
            <a:avLst>
              <a:gd name="adj1" fmla="val 34091"/>
              <a:gd name="adj2" fmla="val 11481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/>
          <p:nvPr/>
        </p:nvCxnSpPr>
        <p:spPr>
          <a:xfrm rot="5400000" flipH="1" flipV="1">
            <a:off x="1455592" y="3830764"/>
            <a:ext cx="1238023" cy="720247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0"/>
            <a:endCxn id="3" idx="0"/>
          </p:cNvCxnSpPr>
          <p:nvPr/>
        </p:nvCxnSpPr>
        <p:spPr>
          <a:xfrm rot="5400000" flipH="1" flipV="1">
            <a:off x="896080" y="2812773"/>
            <a:ext cx="2845378" cy="1220313"/>
          </a:xfrm>
          <a:prstGeom prst="bentConnector3">
            <a:avLst>
              <a:gd name="adj1" fmla="val 108034"/>
            </a:avLst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3"/>
            <a:endCxn id="14" idx="1"/>
          </p:cNvCxnSpPr>
          <p:nvPr/>
        </p:nvCxnSpPr>
        <p:spPr>
          <a:xfrm>
            <a:off x="3428992" y="3607595"/>
            <a:ext cx="642942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22923" y="5417122"/>
            <a:ext cx="5629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Slag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14" idx="2"/>
            <a:endCxn id="13" idx="0"/>
          </p:cNvCxnSpPr>
          <p:nvPr/>
        </p:nvCxnSpPr>
        <p:spPr>
          <a:xfrm rot="5400000">
            <a:off x="4536635" y="4426096"/>
            <a:ext cx="713673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3"/>
            <a:endCxn id="15" idx="1"/>
          </p:cNvCxnSpPr>
          <p:nvPr/>
        </p:nvCxnSpPr>
        <p:spPr>
          <a:xfrm flipV="1">
            <a:off x="5393536" y="5106098"/>
            <a:ext cx="2381535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hape 47"/>
          <p:cNvCxnSpPr>
            <a:stCxn id="3" idx="2"/>
            <a:endCxn id="40" idx="1"/>
          </p:cNvCxnSpPr>
          <p:nvPr/>
        </p:nvCxnSpPr>
        <p:spPr>
          <a:xfrm rot="16200000" flipH="1">
            <a:off x="5332505" y="2811370"/>
            <a:ext cx="386838" cy="5193997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4" idx="3"/>
            <a:endCxn id="16" idx="1"/>
          </p:cNvCxnSpPr>
          <p:nvPr/>
        </p:nvCxnSpPr>
        <p:spPr>
          <a:xfrm>
            <a:off x="5715007" y="3607595"/>
            <a:ext cx="1785951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28054" y="1357298"/>
            <a:ext cx="93083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CO</a:t>
            </a:r>
            <a:r>
              <a:rPr lang="en-GB" baseline="-25000" dirty="0" smtClean="0"/>
              <a:t>2</a:t>
            </a:r>
          </a:p>
          <a:p>
            <a:r>
              <a:rPr lang="en-GB" dirty="0" smtClean="0"/>
              <a:t>Capture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14" idx="0"/>
            <a:endCxn id="51" idx="2"/>
          </p:cNvCxnSpPr>
          <p:nvPr/>
        </p:nvCxnSpPr>
        <p:spPr>
          <a:xfrm rot="16200000" flipV="1">
            <a:off x="4322321" y="2574779"/>
            <a:ext cx="1142301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4" idx="3"/>
          </p:cNvCxnSpPr>
          <p:nvPr/>
        </p:nvCxnSpPr>
        <p:spPr>
          <a:xfrm flipV="1">
            <a:off x="5715007" y="2285992"/>
            <a:ext cx="1285885" cy="1321603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news.bbc.co.uk/nol/shared/bsp/hi/image_maps/08/1219000000/1219933370/img/pre_comb_tec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642917"/>
            <a:ext cx="4357718" cy="262772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24" y="142852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Pre-combustion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06" y="321468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Pros: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Proven industrial scale technology in oil refineries, but needs 3x scale-up for power plants.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90-95% of CO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emissions can be captured.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Applicable to natural gas, and to coal fired IGCC power plants.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Lowest technology risk, and may become the most efficient method.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Can produce H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as transportable energy vector, or liquid fuels from coal - but penalties on efficiency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3438" y="3214686"/>
            <a:ext cx="43577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Cons: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Requires a chemical plant in front of gas turbine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High investment cost of dedicated new-build plant.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NOx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emissions – will require expensive scrubbers.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Efficiency of H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burning turbines is lower than conventional turbines.</a:t>
            </a:r>
          </a:p>
          <a:p>
            <a:pPr marL="265113" indent="-265113">
              <a:buBlip>
                <a:blip r:embed="rId3"/>
              </a:buBlip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May be less flexible under varying electricity generation market requirement, so base load preferred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214290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Oxyfuel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769" y="785794"/>
            <a:ext cx="81975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Eliminates nitrogen from the flue gas by combustion in pure oxygen or mixture of pure oxygen and flue gas so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NOx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production reduced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Combustion temperature of fuel in pure oxygen is too high so temp controlled by proportion of process heat being recycled back to combustion chamber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Combustion products mainly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+ water vapour + 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Combustion products cooled to condense water vapour giving 80 – 98%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depending on process &amp; fuel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Concentrated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compressed,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dehydated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purified before transport &amp; storage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reuk.co.uk/OtherImages/oxyfuel-technolog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000108"/>
            <a:ext cx="4976847" cy="314327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57224" y="214290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Oxyfuel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4286256"/>
            <a:ext cx="43577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Pros</a:t>
            </a:r>
            <a:endParaRPr lang="en-US" dirty="0" smtClean="0"/>
          </a:p>
          <a:p>
            <a:pPr marL="265113" indent="-265113"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Potential for 100%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capture.</a:t>
            </a:r>
          </a:p>
          <a:p>
            <a:pPr marL="265113" indent="-265113"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Few other harmful emissions due to more complete combustion.</a:t>
            </a:r>
          </a:p>
          <a:p>
            <a:pPr marL="265113" indent="-265113"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May be possible to retro-fit the oxy-fuel burners onto modified existing coal power plant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2862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Cons</a:t>
            </a:r>
          </a:p>
          <a:p>
            <a:pPr marL="265113" indent="-265113">
              <a:buBlip>
                <a:blip r:embed="rId3"/>
              </a:buBlip>
            </a:pPr>
            <a:r>
              <a:rPr lang="en-US" dirty="0" smtClean="0"/>
              <a:t>High energy penalty without chemical looping combustion.</a:t>
            </a:r>
          </a:p>
          <a:p>
            <a:pPr marL="265113" indent="-265113">
              <a:buBlip>
                <a:blip r:embed="rId3"/>
              </a:buBlip>
            </a:pPr>
            <a:r>
              <a:rPr lang="en-US" dirty="0" smtClean="0"/>
              <a:t>Only at large development stage in 2007 - first Demonstration plants in planning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 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905" y="836712"/>
            <a:ext cx="6974638" cy="419723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081081" y="4904755"/>
            <a:ext cx="6994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Vattenfall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demonstration plant -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Schwarze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Pumpe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in Germany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214290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Oxyfuel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Combustion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5408811"/>
            <a:ext cx="778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30MW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oxyfuel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pilot plant attached to 1600MW lignite-fuelled power plant</a:t>
            </a:r>
          </a:p>
          <a:p>
            <a:pPr marL="266700" indent="-266700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90%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capture rate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46738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Chemical Looping Combustion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05273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2 stage reaction of hydrocarbon combustion in 2 separate reactors: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Air (oxidiser) Reactor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Fuel (reducer) Reactor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2088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*Fuel burns in reducer therefore does not come into contact with air and avoids need for post-combustion capture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789040"/>
            <a:ext cx="4752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Uses metal oxide as a hydrogen carrier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Metal particles reacted with air to give metal oxide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Metal oxide particles react with fuel on fluidised bed reac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or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o produce:</a:t>
            </a:r>
          </a:p>
          <a:p>
            <a:pPr marL="723900" lvl="1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Metal particles</a:t>
            </a:r>
          </a:p>
          <a:p>
            <a:pPr marL="723900" lvl="1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and water vapour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Water vapour condensed leaving pure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GB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716016" y="1052736"/>
            <a:ext cx="4248472" cy="4824536"/>
            <a:chOff x="4716016" y="548680"/>
            <a:chExt cx="4248472" cy="4824536"/>
          </a:xfrm>
        </p:grpSpPr>
        <p:sp>
          <p:nvSpPr>
            <p:cNvPr id="32" name="Rectangle 31"/>
            <p:cNvSpPr/>
            <p:nvPr/>
          </p:nvSpPr>
          <p:spPr>
            <a:xfrm>
              <a:off x="4716016" y="548680"/>
              <a:ext cx="4248472" cy="48245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48064" y="2276872"/>
              <a:ext cx="1274440" cy="1656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Air Reactor</a:t>
              </a:r>
            </a:p>
            <a:p>
              <a:pPr algn="ctr"/>
              <a:r>
                <a:rPr lang="en-GB" dirty="0" smtClean="0"/>
                <a:t>(Oxidiser)</a:t>
              </a:r>
              <a:endParaRPr lang="en-GB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236296" y="2276872"/>
              <a:ext cx="1224136" cy="1656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Fuel Reactor</a:t>
              </a:r>
            </a:p>
            <a:p>
              <a:pPr algn="ctr"/>
              <a:r>
                <a:rPr lang="en-GB" dirty="0" smtClean="0"/>
                <a:t>(Reducer)</a:t>
              </a:r>
              <a:endParaRPr lang="en-GB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6516216" y="2708920"/>
              <a:ext cx="648072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516216" y="220486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rial" pitchFamily="34" charset="0"/>
                  <a:cs typeface="Arial" pitchFamily="34" charset="0"/>
                </a:rPr>
                <a:t>MeO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05984" y="357301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Me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48064" y="899428"/>
              <a:ext cx="1441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Depleted Air</a:t>
              </a:r>
            </a:p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N</a:t>
              </a:r>
              <a:r>
                <a:rPr lang="en-GB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, O</a:t>
              </a:r>
              <a:r>
                <a:rPr lang="en-GB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GB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516216" y="3356992"/>
              <a:ext cx="648072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5366" y="450912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Air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38893" y="450912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Fuel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273" y="764704"/>
              <a:ext cx="1512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Combustion Products</a:t>
              </a:r>
            </a:p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, H</a:t>
              </a:r>
              <a:r>
                <a:rPr lang="en-GB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8" idx="2"/>
            </p:cNvCxnSpPr>
            <p:nvPr/>
          </p:nvCxnSpPr>
          <p:spPr>
            <a:xfrm>
              <a:off x="5785284" y="3933056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812360" y="3933056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868144" y="1700808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12360" y="1700808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224" y="714356"/>
            <a:ext cx="6500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main complication with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transport is that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behaves differently under varying pressures and temperatures and therefore transport of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must be carefully controlled to prevent solidification and blockages occurring.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662" y="214290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Transport</a:t>
            </a:r>
            <a:endParaRPr lang="en-US" dirty="0"/>
          </a:p>
        </p:txBody>
      </p:sp>
      <p:pic>
        <p:nvPicPr>
          <p:cNvPr id="86018" name="Picture 2" descr="http://www.novasterilis.com/phasediagramcarbondiox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1822" y="2071678"/>
            <a:ext cx="5066458" cy="350046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24" y="4929198"/>
            <a:ext cx="2185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Two main methods: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Pipeline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Ship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2071678"/>
            <a:ext cx="3000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At temperatures &amp; pressures higher than the critical point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is in a supercritical state where it behaves as a gas but has a very high density similar to that of water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Pressure - 74 bar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Temperature - 31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2776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Transport by pipeline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Pipe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4596" y="1973331"/>
            <a:ext cx="2833684" cy="28336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71472" y="851017"/>
            <a:ext cx="550072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Common in USA –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 2008 there were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some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5800km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of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pipelines used since 1970s for EOR projects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Designed for supercritical/dense phase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transport. 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Avoids solidification of the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to be pumped as a liquid. 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Pressures are kept above 10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MPa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must be dried before transportation because:</a:t>
            </a:r>
          </a:p>
          <a:p>
            <a:pPr marL="722313" lvl="1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dissolved in water creates an acidic solution that attacks metal pipelines. </a:t>
            </a:r>
          </a:p>
          <a:p>
            <a:pPr marL="722313" lvl="1" indent="-265113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hydrate crystals can form when CO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water mix causing pipeline blockages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PG Tank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4248150"/>
            <a:ext cx="5000660" cy="200026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00034" y="428604"/>
            <a:ext cx="199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Ship Transport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60599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lnSpc>
                <a:spcPct val="20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Limited to food &amp; brewing industry – 100, 000 tonnes/y</a:t>
            </a:r>
          </a:p>
          <a:p>
            <a:pPr marL="265113" indent="-265113">
              <a:lnSpc>
                <a:spcPct val="20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Similar to Liquefied Petroleum Gas (LPG)</a:t>
            </a:r>
          </a:p>
          <a:p>
            <a:pPr marL="265113" indent="-265113">
              <a:lnSpc>
                <a:spcPct val="20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Liquid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at -25 to -35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C; pressures of 1.4 to 1.7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Mpa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20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Carry 850 to 1,400 t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</a:p>
          <a:p>
            <a:pPr marL="265113" indent="-265113">
              <a:lnSpc>
                <a:spcPct val="20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Need more carrying capacity to make difference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co2crc.com.au/images/imagelibrary/gen_diag/carboncycle_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695" y="653530"/>
            <a:ext cx="8194709" cy="563299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158263" y="5929330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CO2CRC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3438" y="71414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and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436" y="799061"/>
            <a:ext cx="8355844" cy="547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www.co2crc.com.au/images/imagelibrary/gen_diag/spm1_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750087"/>
            <a:ext cx="7887358" cy="53578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643702" y="6143644"/>
            <a:ext cx="170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Source: CO2CRC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662" y="142852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Storage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571612"/>
            <a:ext cx="75724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Geological storage capacity at least 2,000 GtCO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mainly in oil and gas fields and in formations bearing saline water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Upper limit uncertain, especially in saline formations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Specific site characteristics need closer evaluation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injection and reservoir engineering technology for depleted oil &amp; gas fields and saline formations is mature and available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Monitoring of subsurface movement of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is being successfully conducted at several sites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85723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Geological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729" y="2428868"/>
            <a:ext cx="4484865" cy="264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971260" y="571480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Basic Criteria for 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Geological Storage Site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7" y="1357298"/>
            <a:ext cx="407196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Reservoir – good porosity and permeability. Usually sandstone but can be carbonate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Seal/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caprock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low permeability, low porosity, preferably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unfractured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 Usually a salt of shale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Structural closure (although not essential)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Formation below 800m –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exists in its dense phase</a:t>
            </a:r>
          </a:p>
          <a:p>
            <a:pPr marL="265113" indent="-265113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Geologically stable area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Geological storage of C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502" y="925475"/>
            <a:ext cx="7441274" cy="536104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28662" y="5714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Storage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1649" y="7141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&amp;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750" y="6295273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Arial" pitchFamily="34" charset="0"/>
                <a:cs typeface="Arial" pitchFamily="34" charset="0"/>
              </a:rPr>
              <a:t>Source: IPCC</a:t>
            </a:r>
            <a:endParaRPr lang="en-GB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www.co2crc.com.au/images/imagelibrary/gen_diag/world_projects_a_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958" y="1071546"/>
            <a:ext cx="8300884" cy="492922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28662" y="142852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Storage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23528" y="1628800"/>
          <a:ext cx="8352928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1080120"/>
                <a:gridCol w="1152128"/>
                <a:gridCol w="1584176"/>
                <a:gridCol w="1440160"/>
                <a:gridCol w="1368152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Project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Injection start (year)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Approximate average daily injection rate (tCO</a:t>
                      </a:r>
                      <a:r>
                        <a:rPr lang="en-US" sz="1800" b="1" baseline="-250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 day</a:t>
                      </a:r>
                      <a:r>
                        <a:rPr lang="en-US" sz="1800" b="1" baseline="30000" dirty="0" smtClean="0">
                          <a:latin typeface="Arial" pitchFamily="34" charset="0"/>
                          <a:cs typeface="Arial" pitchFamily="34" charset="0"/>
                        </a:rPr>
                        <a:t>-1</a:t>
                      </a: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Total (planned) storage (tCO</a:t>
                      </a:r>
                      <a:r>
                        <a:rPr lang="en-US" sz="1800" b="1" baseline="-250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) 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Storage reservoir type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Weyburn</a:t>
                      </a:r>
                      <a:endParaRPr lang="en-US" sz="18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3,000-5,000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40,000,000</a:t>
                      </a:r>
                      <a:endParaRPr lang="en-US" sz="18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EOR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In </a:t>
                      </a:r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Salah</a:t>
                      </a:r>
                      <a:endParaRPr lang="en-US" sz="18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3,000-4,000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17,000,000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Gas field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Sleipner</a:t>
                      </a:r>
                      <a:endParaRPr lang="en-US" sz="18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Saline formation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Snøhvit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Saline formation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7224" y="142852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Examples of CCS Projects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445224"/>
            <a:ext cx="720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Note all separating CO</a:t>
            </a:r>
            <a:r>
              <a:rPr lang="en-GB" i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i="1" dirty="0" smtClean="0"/>
              <a:t> from natural gas or lignite-fired </a:t>
            </a:r>
            <a:r>
              <a:rPr lang="en-GB" i="1" dirty="0" err="1" smtClean="0"/>
              <a:t>gasifier</a:t>
            </a:r>
            <a:r>
              <a:rPr lang="en-GB" i="1" dirty="0" smtClean="0"/>
              <a:t> (</a:t>
            </a:r>
            <a:r>
              <a:rPr lang="en-GB" i="1" dirty="0" err="1" smtClean="0"/>
              <a:t>Weyburn</a:t>
            </a:r>
            <a:r>
              <a:rPr lang="en-GB" i="1" dirty="0" smtClean="0"/>
              <a:t>)</a:t>
            </a:r>
            <a:endParaRPr lang="en-GB" i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In Sala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499" y="500041"/>
            <a:ext cx="3810029" cy="2286017"/>
          </a:xfrm>
          <a:prstGeom prst="rect">
            <a:avLst/>
          </a:prstGeom>
          <a:noFill/>
        </p:spPr>
      </p:pic>
      <p:pic>
        <p:nvPicPr>
          <p:cNvPr id="10254" name="Picture 14" descr="http://www.npd.no/engelsk/cwi/pbl/field_jpgs/43478_Sleipner_Os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553551"/>
            <a:ext cx="4143404" cy="3304077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646486" y="2503354"/>
            <a:ext cx="4081095" cy="391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2" name="Picture 12" descr="http://blog.norway.com/wp-content/uploads/2009/03/sleipner-gas-fie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96" y="3571876"/>
            <a:ext cx="4153366" cy="27336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57158" y="57148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Sleipner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- Norway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57752" y="571480"/>
            <a:ext cx="364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Krechba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gas production plant - Algeria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338" y="1539205"/>
            <a:ext cx="67913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764704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Ocean Storage –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proposed solution but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it will make them more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acidic and now no longer consider viable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142852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Storage - Ocean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Biochar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830547"/>
            <a:ext cx="82868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Carbon-rich product of thermal decomposition of biomass under limited oxygen supply and relatively low temperatures (&lt;700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C)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Similar to charcoal, but produced to improve soil productivity and C storage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 sequester carbon in soil for hundreds of thousands of years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Promoted by James Hansen &amp; James Lovelock to mitigate GHG emissions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3429000"/>
            <a:ext cx="407196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Pre-Columbian Amazonian Natives used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to enhance soil productivity – so-called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Terra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Preta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indio</a:t>
            </a:r>
            <a:endParaRPr lang="en-GB" i="1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a pit or trench method to produce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resulting in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terra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preta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or dark soil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9090" name="Picture 2" descr="http://ziemianarozdrozu.pl/i/upload/rozwiazania-technologiczne/terra-pre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36" y="3468849"/>
            <a:ext cx="3905244" cy="292112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071546"/>
            <a:ext cx="7429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Term mainly used to describe capturing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from flue gas emissions and storing it in geological structures or the oceans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 also be used to describe biological processes which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sequester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through photosynthesis – trees, plankton, algae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Another potential method is via burying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biochar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Where biological processes are utilised the S in CCS refers to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carbon sequestration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rather than storage 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3438" y="71414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and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785794"/>
            <a:ext cx="6929486" cy="3330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High carbon content (60 – 95% C)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Resistant to biodegradation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Significant adsorptive qualities (similar to activated carbon)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Nutrients (&amp; contaminants) essentially lock on to the structure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Increases moisture holding capacity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Enhances microbial biomass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662" y="214290"/>
            <a:ext cx="3174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- characteristics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8596" y="4071942"/>
            <a:ext cx="8401076" cy="2330682"/>
            <a:chOff x="571472" y="4071942"/>
            <a:chExt cx="8401076" cy="2330682"/>
          </a:xfrm>
        </p:grpSpPr>
        <p:pic>
          <p:nvPicPr>
            <p:cNvPr id="5" name="Picture 6" descr="http://www.m-easy.co.jp/02_img/biochar_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4112135"/>
              <a:ext cx="3000396" cy="2250297"/>
            </a:xfrm>
            <a:prstGeom prst="rect">
              <a:avLst/>
            </a:prstGeom>
            <a:noFill/>
          </p:spPr>
        </p:pic>
        <p:pic>
          <p:nvPicPr>
            <p:cNvPr id="6" name="Picture 2" descr="http://www.dynamotive.com/wp-content/uploads/2009/09/biochar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58024" y="4094287"/>
              <a:ext cx="2110568" cy="2285992"/>
            </a:xfrm>
            <a:prstGeom prst="rect">
              <a:avLst/>
            </a:prstGeom>
            <a:noFill/>
          </p:spPr>
        </p:pic>
        <p:pic>
          <p:nvPicPr>
            <p:cNvPr id="7" name="Picture 2" descr="http://www.carboncommentary.com/wp-includes/images/SEM-cha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54748" y="4071942"/>
              <a:ext cx="2917800" cy="2330682"/>
            </a:xfrm>
            <a:prstGeom prst="rect">
              <a:avLst/>
            </a:prstGeom>
            <a:noFill/>
          </p:spPr>
        </p:pic>
      </p:grp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8662" y="214290"/>
            <a:ext cx="2706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- production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819393"/>
            <a:ext cx="3857652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Original method was to produce a soil additive in the pit or trench method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Modern method involves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Fast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(seconds) yields 60% bio-oil; 20% char, 20%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syngas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Slow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(hours) gives ~50% char – uses the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syngas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as fuel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The lower the temperature the more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produced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6" descr="http://www.carbon-gold.com/images/biochar_projec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20" y="3071810"/>
            <a:ext cx="3714465" cy="324839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4" descr="http://www.soziocombustibili.it/images/vulcan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714356"/>
            <a:ext cx="3714776" cy="258548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224" y="1000108"/>
            <a:ext cx="307183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As temperature increases: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yield decreases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Fixed carbon increases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Surface area increases</a:t>
            </a:r>
          </a:p>
          <a:p>
            <a:pPr marL="265113" indent="-265113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Ash content increases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8662" y="214290"/>
            <a:ext cx="2706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Biochar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- production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 descr="http://www.biofuelenergysystems.co.uk/images/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3453030"/>
            <a:ext cx="2238376" cy="2981110"/>
          </a:xfrm>
          <a:prstGeom prst="rect">
            <a:avLst/>
          </a:prstGeom>
          <a:noFill/>
        </p:spPr>
      </p:pic>
      <p:pic>
        <p:nvPicPr>
          <p:cNvPr id="5" name="Picture 8" descr="http://www.biocharengineering.com/images/technology/B-1000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71480"/>
            <a:ext cx="4098650" cy="2984887"/>
          </a:xfrm>
          <a:prstGeom prst="rect">
            <a:avLst/>
          </a:prstGeom>
          <a:noFill/>
        </p:spPr>
      </p:pic>
      <p:pic>
        <p:nvPicPr>
          <p:cNvPr id="6" name="Picture 2" descr="http://www.psi-ense.co.uk/images/Biochar%20s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2695" y="3429000"/>
            <a:ext cx="4025888" cy="301941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://www.science.unsw.edu.au/uploads/28174/ufiles/news/BIOCHA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349" y="1214423"/>
            <a:ext cx="7977617" cy="421484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iet001\Desktop\Carbon-cycle-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642918"/>
            <a:ext cx="3786214" cy="2643206"/>
          </a:xfrm>
          <a:prstGeom prst="rect">
            <a:avLst/>
          </a:prstGeom>
          <a:noFill/>
        </p:spPr>
      </p:pic>
      <p:pic>
        <p:nvPicPr>
          <p:cNvPr id="3" name="Picture 2" descr="Geological storage of C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714752"/>
            <a:ext cx="3659304" cy="2636336"/>
          </a:xfrm>
          <a:prstGeom prst="rect">
            <a:avLst/>
          </a:prstGeom>
          <a:noFill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3643338"/>
            <a:ext cx="3857652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global-greenhouse-warming.com/images/CC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4953" y="674958"/>
            <a:ext cx="3843327" cy="275404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43438" y="71414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and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Energy Industries Overview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6" name="Picture 8" descr="http://www.co2crc.com.au/images/imagelibrary/gen_diag/ccsprocess_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678515"/>
            <a:ext cx="8363167" cy="553656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77106" y="6202940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CO2CRC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706531"/>
            <a:ext cx="1685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Three stages:</a:t>
            </a:r>
          </a:p>
          <a:p>
            <a:pPr marL="265113" indent="-265113">
              <a:lnSpc>
                <a:spcPct val="200000"/>
              </a:lnSpc>
              <a:buBlip>
                <a:blip r:embed="rId3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Capture</a:t>
            </a:r>
          </a:p>
          <a:p>
            <a:pPr marL="265113" indent="-265113">
              <a:lnSpc>
                <a:spcPct val="200000"/>
              </a:lnSpc>
              <a:buBlip>
                <a:blip r:embed="rId3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Transport</a:t>
            </a:r>
          </a:p>
          <a:p>
            <a:pPr marL="265113" indent="-265113">
              <a:lnSpc>
                <a:spcPct val="200000"/>
              </a:lnSpc>
              <a:buBlip>
                <a:blip r:embed="rId3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Storage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3438" y="71414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Carbon Capture and Storage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423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Suitable 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sources for Capture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000240"/>
            <a:ext cx="80781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Large stationary point source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High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concentration in the waste, flue gas or by-product stream (purity)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Pressure of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stream</a:t>
            </a:r>
          </a:p>
          <a:p>
            <a:pPr marL="265113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Distance from suitable storage sites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1520" y="1340768"/>
          <a:ext cx="8064896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3384376"/>
                <a:gridCol w="1440160"/>
                <a:gridCol w="1656184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Process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Number of sources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Emissions</a:t>
                      </a:r>
                    </a:p>
                    <a:p>
                      <a:pPr algn="ctr"/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(MtCO</a:t>
                      </a:r>
                      <a:r>
                        <a:rPr lang="en-US" b="1" baseline="-250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 yr</a:t>
                      </a:r>
                      <a:r>
                        <a:rPr lang="en-US" b="1" baseline="30000" dirty="0" smtClean="0">
                          <a:latin typeface="Arial" pitchFamily="34" charset="0"/>
                          <a:cs typeface="Arial" pitchFamily="34" charset="0"/>
                        </a:rPr>
                        <a:t>-1</a:t>
                      </a: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prstClr val="black"/>
                          </a:solidFill>
                          <a:latin typeface="Arial" pitchFamily="34" charset="0"/>
                          <a:cs typeface="Arial" pitchFamily="34" charset="0"/>
                        </a:rPr>
                        <a:t>Fossil fuels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prstClr val="black"/>
                          </a:solidFill>
                          <a:latin typeface="Arial" pitchFamily="34" charset="0"/>
                          <a:cs typeface="Arial" pitchFamily="34" charset="0"/>
                        </a:rPr>
                        <a:t>Power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4,942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prstClr val="black"/>
                          </a:solidFill>
                          <a:latin typeface="Arial" pitchFamily="34" charset="0"/>
                          <a:cs typeface="Arial" pitchFamily="34" charset="0"/>
                        </a:rPr>
                        <a:t>10,539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Cement production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932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Refineries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798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Iron &amp; steel industry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646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Petrochemical industry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379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Oil &amp; gas processing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Not available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Other sources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Biomass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Bioethanol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 &amp; </a:t>
                      </a: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bioenergy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7,887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13,466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00034" y="577974"/>
            <a:ext cx="82153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Global large stationary CO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sources with emissions of more than 0.1 MtCO</a:t>
            </a:r>
            <a:r>
              <a:rPr lang="en-US" sz="2000" b="1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/ year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142852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Future CO</a:t>
            </a:r>
            <a:r>
              <a:rPr lang="en-GB" sz="2000" b="1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Sources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85860"/>
            <a:ext cx="5694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Global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emissions rising – projected to range from</a:t>
            </a:r>
          </a:p>
          <a:p>
            <a:pPr marL="265113" lvl="1" indent="-265113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 2020		29 – 44 GtCO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</a:p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2050 	23 – 84 GtCO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7160" y="5978743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Source: IPCC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3429000"/>
            <a:ext cx="51475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Technical potential of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capture estimated at:</a:t>
            </a:r>
          </a:p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 2020	2.6 – 4.9 GtCO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around 10%</a:t>
            </a:r>
          </a:p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2050 	4.7 – 37.5 GtCO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(20 – 40%)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o2crc.com.au/images/imagelibrary/cap_diag/Captureapplications_I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85926"/>
            <a:ext cx="8099847" cy="428628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7224" y="142852"/>
            <a:ext cx="3830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Carbon Capture Technologies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85860"/>
            <a:ext cx="3312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Post-combustion capture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Pre-combustion capture</a:t>
            </a:r>
          </a:p>
          <a:p>
            <a:pPr marL="265113" indent="-265113">
              <a:buBlip>
                <a:blip r:embed="rId3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Oxyfuel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combustion capture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916528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Three main technological solutions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2190</Words>
  <Application>Microsoft Office PowerPoint</Application>
  <PresentationFormat>On-screen Show (4:3)</PresentationFormat>
  <Paragraphs>440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Mitchell, Professor C. Paul</dc:creator>
  <cp:lastModifiedBy>Mitchell, Professor C. Paul</cp:lastModifiedBy>
  <cp:revision>202</cp:revision>
  <dcterms:created xsi:type="dcterms:W3CDTF">2009-08-25T07:41:28Z</dcterms:created>
  <dcterms:modified xsi:type="dcterms:W3CDTF">2012-10-16T10:18:11Z</dcterms:modified>
</cp:coreProperties>
</file>